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8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9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10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1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7" r:id="rId1"/>
    <p:sldMasterId id="2147483705" r:id="rId2"/>
    <p:sldMasterId id="2147483709" r:id="rId3"/>
    <p:sldMasterId id="2147483661" r:id="rId4"/>
    <p:sldMasterId id="2147483665" r:id="rId5"/>
    <p:sldMasterId id="2147483669" r:id="rId6"/>
    <p:sldMasterId id="2147483673" r:id="rId7"/>
    <p:sldMasterId id="2147483677" r:id="rId8"/>
    <p:sldMasterId id="2147483681" r:id="rId9"/>
    <p:sldMasterId id="2147483685" r:id="rId10"/>
    <p:sldMasterId id="2147483689" r:id="rId11"/>
    <p:sldMasterId id="2147483693" r:id="rId12"/>
    <p:sldMasterId id="2147483697" r:id="rId13"/>
    <p:sldMasterId id="2147483701" r:id="rId14"/>
  </p:sldMasterIdLst>
  <p:notesMasterIdLst>
    <p:notesMasterId r:id="rId30"/>
  </p:notesMasterIdLst>
  <p:sldIdLst>
    <p:sldId id="276" r:id="rId15"/>
    <p:sldId id="277" r:id="rId16"/>
    <p:sldId id="270" r:id="rId17"/>
    <p:sldId id="279" r:id="rId18"/>
    <p:sldId id="280" r:id="rId19"/>
    <p:sldId id="296" r:id="rId20"/>
    <p:sldId id="281" r:id="rId21"/>
    <p:sldId id="282" r:id="rId22"/>
    <p:sldId id="283" r:id="rId23"/>
    <p:sldId id="284" r:id="rId24"/>
    <p:sldId id="295" r:id="rId25"/>
    <p:sldId id="293" r:id="rId26"/>
    <p:sldId id="298" r:id="rId27"/>
    <p:sldId id="291" r:id="rId28"/>
    <p:sldId id="29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12"/>
    <p:restoredTop sz="68513" autoAdjust="0"/>
  </p:normalViewPr>
  <p:slideViewPr>
    <p:cSldViewPr snapToGrid="0" snapToObjects="1">
      <p:cViewPr varScale="1">
        <p:scale>
          <a:sx n="75" d="100"/>
          <a:sy n="75" d="100"/>
        </p:scale>
        <p:origin x="15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4298F-448F-F949-A2A4-E1B2ACBD3C92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921C9-F454-3940-BE85-971728C55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1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uOXWHbyfjo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v3JlEi3CbGI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41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The consequences of unethical decisions are borne by everyone, directly or indirectly =&gt; e.g. the costs of lawsuits and redesign, when someone cheats on a government contract, the money should be paid by taxpayers</a:t>
            </a:r>
          </a:p>
          <a:p>
            <a:endParaRPr lang="en-IE" dirty="0"/>
          </a:p>
          <a:p>
            <a:r>
              <a:rPr lang="en-IE" dirty="0"/>
              <a:t>If I don’t, someone else will=&gt; Very true most of the times, but this is a purely personal question, do you want to be involved in unethical design?</a:t>
            </a:r>
          </a:p>
          <a:p>
            <a:endParaRPr lang="en-IE" dirty="0"/>
          </a:p>
          <a:p>
            <a:r>
              <a:rPr lang="en-IE" dirty="0"/>
              <a:t>I can’t foresee everything=&gt; true too, but as an engineer who happens to be among the most creative ppl, you should think about use and abuse of technology in a creative way. How do you do that? Thinking about ethics from the beginning and not in the end only to satisfy guidelines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89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2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5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Facebook was fined nearly 5 billion in the aftermath of Cambridge Analytica scandal, During a two week period Facebook lost nearly 20% of its value in the stock exchange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25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4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Your ethical obligations can be curtailed by your legal obligations</a:t>
            </a:r>
          </a:p>
          <a:p>
            <a:r>
              <a:rPr lang="en-IE" dirty="0">
                <a:hlinkClick r:id="rId3"/>
              </a:rPr>
              <a:t>https://www.youtube.com/watch?v=ruOXWHbyfjo</a:t>
            </a:r>
            <a:r>
              <a:rPr lang="en-IE" dirty="0">
                <a:hlinkClick r:id="rId4"/>
              </a:rPr>
              <a:t>GI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36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dirty="0"/>
              <a:t>We just saw how that could end, but then human rights might supersede contract rights</a:t>
            </a:r>
          </a:p>
          <a:p>
            <a:r>
              <a:rPr lang="en-IE" sz="1200" dirty="0"/>
              <a:t>Sometimes, rights or laws might be unethical</a:t>
            </a:r>
          </a:p>
          <a:p>
            <a:r>
              <a:rPr lang="en-IE" sz="1200" dirty="0"/>
              <a:t>Laws might have loopholes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55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What are our duties? What are software engineers’ duties? Remember the code of ethics?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Is it to deliver creative solutions responsibly?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7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33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921C9-F454-3940-BE85-971728C55D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84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772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818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772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818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5105" y="1833059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5087" y="1833059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772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818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4912" y="1825625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4891" y="1825625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6101" y="1526688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6101" y="257309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0705" y="1825625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0687" y="1825625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541555"/>
            <a:ext cx="9144000" cy="954332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929933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370307" y="6221673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4912" y="2925878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4891" y="2925878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1284" y="4411137"/>
            <a:ext cx="7546845" cy="954332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1284" y="5457548"/>
            <a:ext cx="7546845" cy="93582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71283" y="648544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63057" y="63568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8999" y="523078"/>
            <a:ext cx="9144000" cy="954332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8999" y="1569485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62551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62551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5377" y="1676942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359" y="1676942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62551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5311" y="399482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5311" y="504123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62551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1165" y="171842"/>
            <a:ext cx="9028888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1165" y="1662074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1145" y="1662074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62551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6160" y="1833059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6139" y="1833059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039" y="478472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1039" y="152487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1039" y="6594231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1039" y="6594231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0248" y="1699245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0227" y="1699245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1039" y="6594231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0443" y="619722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0443" y="166612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790443" y="6594232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1039" y="6594231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179" y="253614"/>
            <a:ext cx="9028888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0180" y="1751284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0159" y="1751284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1039" y="6594231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0432" y="248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0432" y="1294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20432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20432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7077" y="1684377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7059" y="1684377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20432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6171" y="478473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6171" y="152488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6171" y="6576648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772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818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6171" y="6576648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3604" y="1699245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3583" y="1699245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6171" y="6576648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6160" y="1833059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6139" y="1833059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307" y="1772014"/>
            <a:ext cx="9144000" cy="95433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0307" y="281842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6160" y="1833059"/>
            <a:ext cx="4324819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6139" y="1833059"/>
            <a:ext cx="4248911" cy="3668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585440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0.jp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1.jp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2.jp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3.jp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4.jpg"/><Relationship Id="rId4" Type="http://schemas.openxmlformats.org/officeDocument/2006/relationships/theme" Target="../theme/theme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66159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6159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097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2813" y="134671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2813" y="1595168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64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0247" y="201578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247" y="1662075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427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2551" y="231314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2551" y="1691811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80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27079" y="194143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7079" y="1654640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6032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3604" y="20900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3604" y="1669509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8437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66159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6159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66159" y="6603024"/>
            <a:ext cx="4114800" cy="237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2019 Mohammad Hosseini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6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66159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6159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460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85107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5107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15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911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911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23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0707" y="36512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707" y="1825626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343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911" y="1168017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911" y="2948182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054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3057" y="4587725"/>
            <a:ext cx="74807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649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5379" y="223879"/>
            <a:ext cx="9028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5379" y="1684377"/>
            <a:ext cx="9028888" cy="374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36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.PingFangSC-Regular" charset="-122"/>
        <a:buChar char="－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.PingFangSC-Regular" charset="-122"/>
        <a:buChar char="－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Engineering Ethics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Mohammad Hosseini</a:t>
            </a:r>
          </a:p>
          <a:p>
            <a:r>
              <a:rPr lang="en-US" dirty="0"/>
              <a:t>School of Theology, Philosophy, and Music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mohammad.hosseini@dcu.ie</a:t>
            </a: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229460-CEF0-4BC5-89B1-EADA11DF5BC1}"/>
              </a:ext>
            </a:extLst>
          </p:cNvPr>
          <p:cNvSpPr/>
          <p:nvPr/>
        </p:nvSpPr>
        <p:spPr>
          <a:xfrm>
            <a:off x="2935153" y="459377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1028" name="Picture 4" descr="Image result for twitter logo">
            <a:extLst>
              <a:ext uri="{FF2B5EF4-FFF2-40B4-BE49-F238E27FC236}">
                <a16:creationId xmlns:a16="http://schemas.microsoft.com/office/drawing/2014/main" id="{602A6726-CF0E-4E7B-B43B-80A713C25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4649" y="4578989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07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36FB7-7A48-4926-AE4F-B5855CAA4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 - Virtue Ethics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C0CA4-D410-499A-99E6-1EF1C77DD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6"/>
            <a:ext cx="9028888" cy="46672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Championed by Aristotle (384-322 BC)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The right thing to do is what a good/virtuous person does, which contributes to a good and flourishing life.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Agents should develop into morally good individuals to lead a good life. Agents need personal character traits called virtues.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Practical wisdom consists of the ability to choose the right mean between the two vices.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IE" sz="2200" dirty="0"/>
          </a:p>
          <a:p>
            <a:pPr marL="0" indent="0">
              <a:buNone/>
            </a:pPr>
            <a:endParaRPr lang="en-IE" sz="2200" dirty="0"/>
          </a:p>
          <a:p>
            <a:pPr marL="0" indent="0">
              <a:buNone/>
            </a:pPr>
            <a:endParaRPr lang="en-IE" sz="2200" dirty="0"/>
          </a:p>
          <a:p>
            <a:endParaRPr lang="en-IE" sz="22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4E91ED-AD6D-442B-889C-E554A9A80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387350"/>
              </p:ext>
            </p:extLst>
          </p:nvPr>
        </p:nvGraphicFramePr>
        <p:xfrm>
          <a:off x="5681282" y="5228995"/>
          <a:ext cx="62450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689">
                  <a:extLst>
                    <a:ext uri="{9D8B030D-6E8A-4147-A177-3AD203B41FA5}">
                      <a16:colId xmlns:a16="http://schemas.microsoft.com/office/drawing/2014/main" val="2989481729"/>
                    </a:ext>
                  </a:extLst>
                </a:gridCol>
                <a:gridCol w="2081689">
                  <a:extLst>
                    <a:ext uri="{9D8B030D-6E8A-4147-A177-3AD203B41FA5}">
                      <a16:colId xmlns:a16="http://schemas.microsoft.com/office/drawing/2014/main" val="2503037756"/>
                    </a:ext>
                  </a:extLst>
                </a:gridCol>
                <a:gridCol w="2081689">
                  <a:extLst>
                    <a:ext uri="{9D8B030D-6E8A-4147-A177-3AD203B41FA5}">
                      <a16:colId xmlns:a16="http://schemas.microsoft.com/office/drawing/2014/main" val="3309033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Deficiency (-)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BALANCE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Excess (+)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590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cowardice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COURAGE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rashness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31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humility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MODESTY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pride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04725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6E7FA6A-47E5-4C07-8076-9EB0AA4526DE}"/>
              </a:ext>
            </a:extLst>
          </p:cNvPr>
          <p:cNvSpPr/>
          <p:nvPr/>
        </p:nvSpPr>
        <p:spPr>
          <a:xfrm>
            <a:off x="2536570" y="6224176"/>
            <a:ext cx="4653582" cy="5373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What’s wrong with this approach?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D73C10-654A-4FA5-BF8A-40B07B27AB08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5DBF45-D318-1446-A3DB-8F32F44074C0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9" name="Picture 4" descr="Image result for twitter logo">
            <a:extLst>
              <a:ext uri="{FF2B5EF4-FFF2-40B4-BE49-F238E27FC236}">
                <a16:creationId xmlns:a16="http://schemas.microsoft.com/office/drawing/2014/main" id="{48069715-BEB3-2F47-AD9F-600E06F4C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5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3FBEA-D932-4555-8875-03A4C8577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 -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1C25D-ED10-46CD-9EC1-0B8FFDE47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While these frameworks help us to think about ethics in a structured manner, no single framework can help us in addressing </a:t>
            </a:r>
            <a:r>
              <a:rPr lang="en-IE" sz="2200" b="1" dirty="0"/>
              <a:t>ALL</a:t>
            </a:r>
            <a:r>
              <a:rPr lang="en-IE" sz="2200" dirty="0"/>
              <a:t> ethical issues.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Learning the basics of these frameworks helps us in finding flaws in strategies, policies, and decisions.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Questions?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340DCD-6CF9-4AC5-9722-EE1F3E9355A9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0117B9-9526-4744-99F5-D1C955A14ADC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6" name="Picture 4" descr="Image result for twitter logo">
            <a:extLst>
              <a:ext uri="{FF2B5EF4-FFF2-40B4-BE49-F238E27FC236}">
                <a16:creationId xmlns:a16="http://schemas.microsoft.com/office/drawing/2014/main" id="{04DCA25A-0890-FA49-AA48-AF4D3C1AF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61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35145F-2F76-4122-9515-C9175C119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0118" y="3029781"/>
            <a:ext cx="6550797" cy="203105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6000" dirty="0">
                <a:solidFill>
                  <a:srgbClr val="FFFFFF"/>
                </a:solidFill>
              </a:rPr>
              <a:t>A case to try our elementary arithmetic</a:t>
            </a:r>
            <a:endParaRPr lang="en-US" sz="6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19237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18F7-E565-4EBD-9280-535BE493D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ZUBER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D7BE3-C473-4581-B7AA-2FEDE49B2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IE" dirty="0"/>
              <a:t>Moral case deliberation method</a:t>
            </a:r>
          </a:p>
          <a:p>
            <a:pPr lvl="1">
              <a:lnSpc>
                <a:spcPct val="150000"/>
              </a:lnSpc>
            </a:pPr>
            <a:r>
              <a:rPr lang="en-IE" dirty="0"/>
              <a:t>Who are the stakeholders that should be taken into account in our moral considerations?</a:t>
            </a:r>
          </a:p>
          <a:p>
            <a:pPr lvl="1">
              <a:lnSpc>
                <a:spcPct val="150000"/>
              </a:lnSpc>
            </a:pPr>
            <a:r>
              <a:rPr lang="en-IE" dirty="0"/>
              <a:t>What matters to each of the identified stakeholders?</a:t>
            </a:r>
          </a:p>
          <a:p>
            <a:pPr lvl="1">
              <a:lnSpc>
                <a:spcPct val="150000"/>
              </a:lnSpc>
            </a:pPr>
            <a:r>
              <a:rPr lang="en-IE" dirty="0"/>
              <a:t>What is the moral question?</a:t>
            </a:r>
          </a:p>
          <a:p>
            <a:pPr lvl="1">
              <a:lnSpc>
                <a:spcPct val="150000"/>
              </a:lnSpc>
            </a:pPr>
            <a:r>
              <a:rPr lang="en-IE" dirty="0"/>
              <a:t>Make a decision.</a:t>
            </a:r>
          </a:p>
        </p:txBody>
      </p:sp>
    </p:spTree>
    <p:extLst>
      <p:ext uri="{BB962C8B-B14F-4D97-AF65-F5344CB8AC3E}">
        <p14:creationId xmlns:p14="http://schemas.microsoft.com/office/powerpoint/2010/main" val="3412081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FD03D-EDE5-4EA5-8FEF-510875D6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Impediments to ethical behaviour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FC70F-7D59-44B8-A118-72248C70A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IE" sz="2200" dirty="0"/>
              <a:t> Its not my problem!</a:t>
            </a:r>
          </a:p>
          <a:p>
            <a:pPr lvl="0">
              <a:buFont typeface="Wingdings" pitchFamily="2" charset="2"/>
              <a:buChar char="v"/>
            </a:pPr>
            <a:endParaRPr lang="en-IE" sz="2200" dirty="0"/>
          </a:p>
          <a:p>
            <a:pPr lvl="0">
              <a:buFont typeface="Wingdings" pitchFamily="2" charset="2"/>
              <a:buChar char="v"/>
            </a:pPr>
            <a:r>
              <a:rPr lang="en-IE" sz="2200" dirty="0"/>
              <a:t> If I don’t someone else will!</a:t>
            </a:r>
          </a:p>
          <a:p>
            <a:pPr lvl="0">
              <a:buFont typeface="Wingdings" pitchFamily="2" charset="2"/>
              <a:buChar char="v"/>
            </a:pPr>
            <a:endParaRPr lang="en-IE" sz="2200" dirty="0"/>
          </a:p>
          <a:p>
            <a:pPr>
              <a:buFont typeface="Wingdings" pitchFamily="2" charset="2"/>
              <a:buChar char="v"/>
            </a:pPr>
            <a:r>
              <a:rPr lang="en-IE" sz="2200" dirty="0"/>
              <a:t> I can’t foresee everything!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BB9956-0CDC-44E6-A008-7FE3597D8445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F7F53B-9AF4-429E-A2E9-1D29358A36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6" t="1638" r="865" b="2550"/>
          <a:stretch/>
        </p:blipFill>
        <p:spPr>
          <a:xfrm>
            <a:off x="2184400" y="4363159"/>
            <a:ext cx="7541441" cy="249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9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328E3-BB25-4DDB-A2D0-5EEE9F173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Thanks!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3F1F503-75D5-47C2-A983-0F5891597254}"/>
              </a:ext>
            </a:extLst>
          </p:cNvPr>
          <p:cNvSpPr txBox="1">
            <a:spLocks/>
          </p:cNvSpPr>
          <p:nvPr/>
        </p:nvSpPr>
        <p:spPr>
          <a:xfrm>
            <a:off x="2370307" y="1814750"/>
            <a:ext cx="7878594" cy="1614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.PingFangSC-Regular" charset="-122"/>
              <a:buChar char="－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.PingFangSC-Regular" charset="-122"/>
              <a:buChar char="－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.PingFangSC-Regular" charset="-122"/>
              <a:buChar char="－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.PingFangSC-Regular" charset="-122"/>
              <a:buChar char="－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.PingFangSC-Regular" charset="-122"/>
              <a:buChar char="－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000" dirty="0"/>
              <a:t>Get in touch if you have any professional question/concern that needs ethical expertise 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mohammad.hosseini@dcu.ie</a:t>
            </a:r>
          </a:p>
        </p:txBody>
      </p:sp>
    </p:spTree>
    <p:extLst>
      <p:ext uri="{BB962C8B-B14F-4D97-AF65-F5344CB8AC3E}">
        <p14:creationId xmlns:p14="http://schemas.microsoft.com/office/powerpoint/2010/main" val="117217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A9AE1-3052-42C5-9E7E-E5FEF905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A3A79-C1AF-45CF-B5D5-EDA9B0EA3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6"/>
            <a:ext cx="9028888" cy="425767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dirty="0"/>
              <a:t>Software engineering &amp; ethics, why should one care?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dirty="0"/>
              <a:t>Moral frameworks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dirty="0"/>
              <a:t>Case study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dirty="0"/>
              <a:t>Conclusion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604B62-D599-44A4-8386-B2C404EED887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417F74-AAEB-0841-BA1D-ACCB34D9B9DA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7" name="Picture 4" descr="Image result for twitter logo">
            <a:extLst>
              <a:ext uri="{FF2B5EF4-FFF2-40B4-BE49-F238E27FC236}">
                <a16:creationId xmlns:a16="http://schemas.microsoft.com/office/drawing/2014/main" id="{BEFE74F3-9D55-B747-A025-581B59442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2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Why should software engineers study ethics?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6159" y="1825625"/>
            <a:ext cx="9028888" cy="46672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 dirty="0"/>
              <a:t>Far-reaching impact on the society</a:t>
            </a:r>
          </a:p>
          <a:p>
            <a:pPr lvl="1">
              <a:lnSpc>
                <a:spcPct val="150000"/>
              </a:lnSpc>
            </a:pPr>
            <a:r>
              <a:rPr lang="en-IE" sz="2200" dirty="0"/>
              <a:t>Public health: VW emission</a:t>
            </a:r>
          </a:p>
          <a:p>
            <a:pPr lvl="1">
              <a:lnSpc>
                <a:spcPct val="150000"/>
              </a:lnSpc>
            </a:pPr>
            <a:r>
              <a:rPr lang="en-IE" sz="2200" dirty="0"/>
              <a:t>Personal safety: Boeing 737</a:t>
            </a:r>
          </a:p>
          <a:p>
            <a:pPr lvl="1">
              <a:lnSpc>
                <a:spcPct val="150000"/>
              </a:lnSpc>
            </a:pPr>
            <a:r>
              <a:rPr lang="en-IE" sz="2200" dirty="0"/>
              <a:t>Influences business practice: Cambridge Analytica</a:t>
            </a:r>
          </a:p>
          <a:p>
            <a:pPr lvl="1">
              <a:lnSpc>
                <a:spcPct val="150000"/>
              </a:lnSpc>
            </a:pPr>
            <a:r>
              <a:rPr lang="en-IE" sz="2200" dirty="0"/>
              <a:t>Might become political: Twitter ban of political adverts</a:t>
            </a:r>
            <a:endParaRPr lang="en-US" sz="22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 dirty="0"/>
              <a:t>Notorious cases that cost lives and media attention</a:t>
            </a:r>
          </a:p>
          <a:p>
            <a:pPr lvl="1">
              <a:lnSpc>
                <a:spcPct val="150000"/>
              </a:lnSpc>
            </a:pPr>
            <a:r>
              <a:rPr lang="en-US" sz="2200" dirty="0"/>
              <a:t>Other examples?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200" dirty="0"/>
              <a:t>Good person and good professional, what’s the difference?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FF08ED-9A8C-40AA-831A-7E32262AA9B1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F7CE25-AC64-C147-BBE0-BD7177F47764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6" name="Picture 4" descr="Image result for twitter logo">
            <a:extLst>
              <a:ext uri="{FF2B5EF4-FFF2-40B4-BE49-F238E27FC236}">
                <a16:creationId xmlns:a16="http://schemas.microsoft.com/office/drawing/2014/main" id="{CCA92EEA-3FA5-3B4B-8558-562E65513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56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C96B6-436A-48BA-8086-DFC4D3D03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is to be an ethical software engineer?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8CE51-8DB6-40A1-9A7D-58CAA5393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6"/>
            <a:ext cx="9028888" cy="442277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Who is an ethical engineer?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Design of (any kind of) technology determines how it will be produced, used, maintained and scrapped/recycled.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1800" dirty="0"/>
              <a:t>How will it affect users/society? Is it safe? how bad people can abuse it?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1800" dirty="0"/>
              <a:t>To code and predict the unknown…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The one who adheres to an appropriate code of ethics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Engineers also have to respects contracts. These are different from codes.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IE" sz="2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B03B0A-A105-4CDF-855A-FFA324A0D1E4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7" name="Rectangle: Rounded Corners 3">
            <a:extLst>
              <a:ext uri="{FF2B5EF4-FFF2-40B4-BE49-F238E27FC236}">
                <a16:creationId xmlns:a16="http://schemas.microsoft.com/office/drawing/2014/main" id="{F231FD11-B937-B04F-8FF5-62C75156B3ED}"/>
              </a:ext>
            </a:extLst>
          </p:cNvPr>
          <p:cNvSpPr/>
          <p:nvPr/>
        </p:nvSpPr>
        <p:spPr>
          <a:xfrm rot="20291580">
            <a:off x="3348403" y="2582917"/>
            <a:ext cx="7264400" cy="2544904"/>
          </a:xfrm>
          <a:prstGeom prst="roundRect">
            <a:avLst>
              <a:gd name="adj" fmla="val 122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IE" sz="3600" b="1" dirty="0" err="1">
                <a:solidFill>
                  <a:schemeClr val="bg1"/>
                </a:solidFill>
              </a:rPr>
              <a:t>Aaaah</a:t>
            </a:r>
            <a:r>
              <a:rPr lang="en-IE" sz="3600" b="1" dirty="0">
                <a:solidFill>
                  <a:schemeClr val="bg1"/>
                </a:solidFill>
              </a:rPr>
              <a:t>, so an ethical engineer is a law-abiding engineer!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848533-D711-2E4A-8F2B-9FCDB1401AEB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9" name="Picture 4" descr="Image result for twitter logo">
            <a:extLst>
              <a:ext uri="{FF2B5EF4-FFF2-40B4-BE49-F238E27FC236}">
                <a16:creationId xmlns:a16="http://schemas.microsoft.com/office/drawing/2014/main" id="{A9BDFDB8-BC0E-2341-9869-EECD2E773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83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AAD7C-F3F8-49A8-AB9C-47EA64D9D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Ethical VS Legal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3C068-8015-4705-AB70-B7D077538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6"/>
            <a:ext cx="9028888" cy="479107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What is the difference? Many unethical issues are actually legal.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E" sz="1700" dirty="0"/>
              <a:t>Designing a process to harvest users data is probably unethical, but it could be perfectly legal!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E" sz="1700" dirty="0"/>
              <a:t>Exploiting programmers in developing countries</a:t>
            </a:r>
            <a:r>
              <a:rPr lang="en-IE" sz="1800" dirty="0"/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Adhering to codes of conduct?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E" sz="1700" dirty="0"/>
              <a:t>Most problematic cases happen when principles of the code conflict.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E" sz="1700" dirty="0"/>
              <a:t>Sometimes ethical obligations can be curtailed by legal obligations.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And sometimes loopholes in the law may facilitate unethical conduct.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v"/>
            </a:pPr>
            <a:endParaRPr lang="en-IE" sz="17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664C3A7-579E-4AFE-BE69-B1D6E0AB7C4F}"/>
              </a:ext>
            </a:extLst>
          </p:cNvPr>
          <p:cNvSpPr/>
          <p:nvPr/>
        </p:nvSpPr>
        <p:spPr>
          <a:xfrm rot="20291580">
            <a:off x="3348402" y="2536559"/>
            <a:ext cx="7264400" cy="2544904"/>
          </a:xfrm>
          <a:prstGeom prst="roundRect">
            <a:avLst>
              <a:gd name="adj" fmla="val 122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IE" sz="3600" b="1" dirty="0">
                <a:solidFill>
                  <a:schemeClr val="bg1"/>
                </a:solidFill>
              </a:rPr>
              <a:t>Hence, understanding ethics in a structured manner will be very helpful.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56965-3E68-4D81-84E1-85675F7799DC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A318AC-8539-3749-AC30-DC5805299816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7" name="Picture 4" descr="Image result for twitter logo">
            <a:extLst>
              <a:ext uri="{FF2B5EF4-FFF2-40B4-BE49-F238E27FC236}">
                <a16:creationId xmlns:a16="http://schemas.microsoft.com/office/drawing/2014/main" id="{19945C3D-8F28-6141-A235-02CD27B65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99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429FC-912E-C045-BD98-07CE73521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67B29-882D-474E-A48B-F4B061A72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IE" sz="2200" dirty="0">
                <a:solidFill>
                  <a:prstClr val="black"/>
                </a:solidFill>
              </a:rPr>
              <a:t>Four major moral frameworks</a:t>
            </a:r>
          </a:p>
          <a:p>
            <a:pPr>
              <a:lnSpc>
                <a:spcPct val="150000"/>
              </a:lnSpc>
            </a:pPr>
            <a:r>
              <a:rPr lang="en-IE" sz="2200" dirty="0">
                <a:solidFill>
                  <a:prstClr val="black"/>
                </a:solidFill>
              </a:rPr>
              <a:t>Pretty much like the </a:t>
            </a:r>
            <a:r>
              <a:rPr lang="en-IE" sz="2200" b="1" dirty="0">
                <a:solidFill>
                  <a:prstClr val="black"/>
                </a:solidFill>
              </a:rPr>
              <a:t>Elementary Arithmetic</a:t>
            </a:r>
            <a:r>
              <a:rPr lang="en-IE" sz="2200" dirty="0">
                <a:solidFill>
                  <a:prstClr val="black"/>
                </a:solidFill>
              </a:rPr>
              <a:t> of ethics</a:t>
            </a:r>
          </a:p>
          <a:p>
            <a:pPr>
              <a:lnSpc>
                <a:spcPct val="150000"/>
              </a:lnSpc>
            </a:pPr>
            <a:r>
              <a:rPr lang="en-IE" sz="2200" dirty="0">
                <a:solidFill>
                  <a:prstClr val="black"/>
                </a:solidFill>
              </a:rPr>
              <a:t>They will help us in thinking about ethics in an efficient way</a:t>
            </a:r>
            <a:endParaRPr lang="en-US" sz="22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prstClr val="black"/>
                </a:solidFill>
              </a:rPr>
              <a:t>But each have their own shortcomings</a:t>
            </a:r>
            <a:endParaRPr lang="en-IE" sz="2200" dirty="0">
              <a:solidFill>
                <a:prstClr val="black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3BD5A6-0BD7-754A-823D-E7DFB1DF5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9280" y="3896659"/>
            <a:ext cx="2794000" cy="2794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0B5B1B-5F0E-C84E-87A0-93A8F09C3D57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7" name="Picture 4" descr="Image result for twitter logo">
            <a:extLst>
              <a:ext uri="{FF2B5EF4-FFF2-40B4-BE49-F238E27FC236}">
                <a16:creationId xmlns:a16="http://schemas.microsoft.com/office/drawing/2014/main" id="{3C37A4FF-2BEA-C149-BA44-77E67405B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79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D8B72-9FD8-4954-9C9D-6C51C69B3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 - Rights Ethics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8905E-81EC-4879-9F90-EFE69ECD7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5"/>
            <a:ext cx="9028888" cy="46672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Championed by John Locke (1632-1704).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Rights are the ultimate appeal (Human/contract/property/intellectual).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Rights are the universal rules that apply to everyone.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Acts that break these rules - are wrong in themselves, regardless of the circumstances or the consequences of those acts.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Rights come with responsibilities.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What’s wrong with this approach?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0FA706-95E1-44C2-B5DE-2AFC4F810338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66BF00-9734-9342-B2A0-72A969F0A88E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6" name="Picture 4" descr="Image result for twitter logo">
            <a:extLst>
              <a:ext uri="{FF2B5EF4-FFF2-40B4-BE49-F238E27FC236}">
                <a16:creationId xmlns:a16="http://schemas.microsoft.com/office/drawing/2014/main" id="{369F3206-94BD-5847-8EE0-EEB4187C8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15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821DA-3EB9-4F24-931C-F69C57F32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 - Duty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93BEF-3107-42BE-97D9-399004BF0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6159" y="1825625"/>
            <a:ext cx="9028888" cy="46672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Championed by Immanuel Kant (1724-1804).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What is the right action? Those required by duties to respect, autonomy, no-harm, etc. Based on pure reason.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Some actions are just wrong even if they lead to good </a:t>
            </a:r>
            <a:r>
              <a:rPr lang="en-IE" sz="2100" dirty="0"/>
              <a:t>consequences.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Kantian test to find out what is the right thing to do: 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en-IE" sz="1700" dirty="0"/>
              <a:t>1. Can I will that </a:t>
            </a:r>
            <a:r>
              <a:rPr lang="en-IE" sz="1700" b="1" dirty="0"/>
              <a:t>everyone </a:t>
            </a:r>
            <a:r>
              <a:rPr lang="en-IE" sz="1700" dirty="0"/>
              <a:t>act as I propose? If no then we must not perform the action.  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en-IE" sz="1700" dirty="0"/>
              <a:t>2. Does my action respect other human beings, or am </a:t>
            </a:r>
            <a:r>
              <a:rPr lang="en-IE" sz="1700" b="1" dirty="0"/>
              <a:t>I</a:t>
            </a:r>
            <a:r>
              <a:rPr lang="en-IE" sz="1700" dirty="0"/>
              <a:t> </a:t>
            </a:r>
            <a:r>
              <a:rPr lang="en-IE" sz="1700" b="1" dirty="0"/>
              <a:t>merely</a:t>
            </a:r>
            <a:r>
              <a:rPr lang="en-IE" sz="1700" dirty="0"/>
              <a:t> using them for my own purposes?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225EB8-B3ED-4C7F-BD0E-3308CBB85F26}"/>
              </a:ext>
            </a:extLst>
          </p:cNvPr>
          <p:cNvSpPr/>
          <p:nvPr/>
        </p:nvSpPr>
        <p:spPr>
          <a:xfrm>
            <a:off x="2466159" y="6205920"/>
            <a:ext cx="47481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IE" sz="2200" dirty="0"/>
              <a:t>What’s wrong with this approach?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69EF8B-FF59-4BB8-8D73-7C786726AE3B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68E5C0-B567-924C-B282-424AE172107A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7" name="Picture 4" descr="Image result for twitter logo">
            <a:extLst>
              <a:ext uri="{FF2B5EF4-FFF2-40B4-BE49-F238E27FC236}">
                <a16:creationId xmlns:a16="http://schemas.microsoft.com/office/drawing/2014/main" id="{4EA61E5B-EC3C-554C-A9B3-51C0CF17A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10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D2D56-0243-4E9C-B9B9-E30918F45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Moral Frameworks - Utilitarian Ethics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5AFF3-24DE-44D8-8B9D-7322F5CEA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Championed by Bentham (1748-1832) and Mill (1806-1873).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What is the best action? The one with better consequences (more utility/happiness for the greatest number). Costs and benefits are weighed against each other.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IE" sz="2200" dirty="0"/>
              <a:t>Everyone is free to strive for their pleasure as long as they don’t hinder or deny the pleasure of others.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20D693-436E-49DD-8E1F-36607446773A}"/>
              </a:ext>
            </a:extLst>
          </p:cNvPr>
          <p:cNvSpPr/>
          <p:nvPr/>
        </p:nvSpPr>
        <p:spPr>
          <a:xfrm>
            <a:off x="2466159" y="5762111"/>
            <a:ext cx="4653582" cy="5373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IE" sz="2200" dirty="0"/>
              <a:t>What’s wrong with this approach?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EE8CDF-7957-4064-B1C2-525285D417C3}"/>
              </a:ext>
            </a:extLst>
          </p:cNvPr>
          <p:cNvSpPr/>
          <p:nvPr/>
        </p:nvSpPr>
        <p:spPr>
          <a:xfrm>
            <a:off x="10130217" y="6581001"/>
            <a:ext cx="2061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© </a:t>
            </a:r>
            <a:r>
              <a:rPr lang="en-IE" sz="1200" dirty="0"/>
              <a:t>2019 </a:t>
            </a:r>
            <a:r>
              <a:rPr lang="en-IE" sz="1200" dirty="0">
                <a:latin typeface="Calibri" panose="020F0502020204030204" pitchFamily="34" charset="0"/>
                <a:ea typeface="Calibri" panose="020F0502020204030204" pitchFamily="34" charset="0"/>
              </a:rPr>
              <a:t>Mohammad Hosseini</a:t>
            </a:r>
            <a:endParaRPr lang="en-IE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03F8D9-80DC-104E-9EC1-98EEBA917B0C}"/>
              </a:ext>
            </a:extLst>
          </p:cNvPr>
          <p:cNvSpPr/>
          <p:nvPr/>
        </p:nvSpPr>
        <p:spPr>
          <a:xfrm>
            <a:off x="304775" y="639875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mhmd_hosseini</a:t>
            </a:r>
            <a:endParaRPr lang="en-US" dirty="0"/>
          </a:p>
        </p:txBody>
      </p:sp>
      <p:pic>
        <p:nvPicPr>
          <p:cNvPr id="7" name="Picture 4" descr="Image result for twitter logo">
            <a:extLst>
              <a:ext uri="{FF2B5EF4-FFF2-40B4-BE49-F238E27FC236}">
                <a16:creationId xmlns:a16="http://schemas.microsoft.com/office/drawing/2014/main" id="{603546D8-532F-3643-A8BF-87772F142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" y="5951141"/>
            <a:ext cx="434918" cy="43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01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17098</TotalTime>
  <Words>1068</Words>
  <Application>Microsoft Office PowerPoint</Application>
  <PresentationFormat>Widescreen</PresentationFormat>
  <Paragraphs>145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15</vt:i4>
      </vt:variant>
    </vt:vector>
  </HeadingPairs>
  <TitlesOfParts>
    <vt:vector size="33" baseType="lpstr">
      <vt:lpstr>.PingFangSC-Regular</vt:lpstr>
      <vt:lpstr>Arial</vt:lpstr>
      <vt:lpstr>Calibri</vt:lpstr>
      <vt:lpstr>Wingdings</vt:lpstr>
      <vt:lpstr>2_Office Theme</vt:lpstr>
      <vt:lpstr>14_Office Theme</vt:lpstr>
      <vt:lpstr>15_Office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Introduction to Engineering Ethics</vt:lpstr>
      <vt:lpstr>Agenda</vt:lpstr>
      <vt:lpstr>Why should software engineers study ethics?</vt:lpstr>
      <vt:lpstr>What is to be an ethical software engineer?</vt:lpstr>
      <vt:lpstr>Ethical VS Legal</vt:lpstr>
      <vt:lpstr>Moral Frameworks</vt:lpstr>
      <vt:lpstr>Moral Frameworks - Rights Ethics </vt:lpstr>
      <vt:lpstr>Moral Frameworks - Duty Ethics</vt:lpstr>
      <vt:lpstr>Moral Frameworks - Utilitarian Ethics </vt:lpstr>
      <vt:lpstr>Moral Frameworks - Virtue Ethics </vt:lpstr>
      <vt:lpstr>Moral Frameworks - Conclusion</vt:lpstr>
      <vt:lpstr>A case to try our elementary arithmetic</vt:lpstr>
      <vt:lpstr>ZUBER case</vt:lpstr>
      <vt:lpstr>Impediments to ethical behaviour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Engineering Ethics</dc:title>
  <dc:creator>Mohammad Hosseini</dc:creator>
  <cp:lastModifiedBy>Mohammad Hosseini</cp:lastModifiedBy>
  <cp:revision>66</cp:revision>
  <dcterms:created xsi:type="dcterms:W3CDTF">2019-08-31T18:23:15Z</dcterms:created>
  <dcterms:modified xsi:type="dcterms:W3CDTF">2019-11-07T12:01:26Z</dcterms:modified>
</cp:coreProperties>
</file>